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Playfair Display"/>
      <p:regular r:id="rId15"/>
      <p:bold r:id="rId16"/>
      <p:italic r:id="rId17"/>
      <p:boldItalic r:id="rId18"/>
    </p:embeddedFont>
    <p:embeddedFont>
      <p:font typeface="Playfair Display Regular"/>
      <p:bold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layfairDisplayRegular-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PlayfairDisplay-regular.fntdata"/><Relationship Id="rId14" Type="http://schemas.openxmlformats.org/officeDocument/2006/relationships/slide" Target="slides/slide9.xml"/><Relationship Id="rId17" Type="http://schemas.openxmlformats.org/officeDocument/2006/relationships/font" Target="fonts/PlayfairDisplay-italic.fntdata"/><Relationship Id="rId16" Type="http://schemas.openxmlformats.org/officeDocument/2006/relationships/font" Target="fonts/PlayfairDisplay-bold.fntdata"/><Relationship Id="rId5" Type="http://schemas.openxmlformats.org/officeDocument/2006/relationships/notesMaster" Target="notesMasters/notesMaster1.xml"/><Relationship Id="rId19" Type="http://schemas.openxmlformats.org/officeDocument/2006/relationships/font" Target="fonts/PlayfairDisplayRegular-bold.fntdata"/><Relationship Id="rId6" Type="http://schemas.openxmlformats.org/officeDocument/2006/relationships/slide" Target="slides/slide1.xml"/><Relationship Id="rId18" Type="http://schemas.openxmlformats.org/officeDocument/2006/relationships/font" Target="fonts/PlayfairDisplay-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4ed2c408b70f67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4ed2c408b70f67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4ed2c408b70f6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4ed2c408b70f6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ed2c408b70f67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ed2c408b70f67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touches on the social status in the Victorian area. A man with impure thoughts, who does not adhere to Victorian standards (Hyde) can not reach the status of Bourgeois men. This implies that many men put up a facade to retain social standing, all the while they are hiding their true nature.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4ed2c408b70f67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4ed2c408b70f67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Even though Jekyll and Hyde do have different physical aspects they are both Jekyll. Jekyll can do as much harm as he wants because everyone saw Hyde as a malevolent character.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ed2c408b70f67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ed2c408b70f67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4ed2c408b70f67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4ed2c408b70f67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Stating that both Jekyll and Hyde, were not true in their own nature, Hyde wasn’t as evil as he was perceived and Jekyll was not as good as he was.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4ed2c408b70f67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4ed2c408b70f67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saying relatable, I mean that everyone not only men have different sides within them, not like Hyde, but we tend to show different faces to different situations.(EM)</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4ed2c408b70f67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4ed2c408b70f67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1600"/>
              </a:spcBef>
              <a:spcAft>
                <a:spcPts val="0"/>
              </a:spcAft>
              <a:buClr>
                <a:schemeClr val="dk1"/>
              </a:buClr>
              <a:buSzPts val="1400"/>
              <a:buChar char="○"/>
              <a:defRPr>
                <a:solidFill>
                  <a:schemeClr val="dk1"/>
                </a:solidFill>
              </a:defRPr>
            </a:lvl2pPr>
            <a:lvl3pPr indent="-317500" lvl="2" marL="1371600">
              <a:spcBef>
                <a:spcPts val="1600"/>
              </a:spcBef>
              <a:spcAft>
                <a:spcPts val="0"/>
              </a:spcAft>
              <a:buClr>
                <a:schemeClr val="dk1"/>
              </a:buClr>
              <a:buSzPts val="1400"/>
              <a:buChar char="■"/>
              <a:defRPr>
                <a:solidFill>
                  <a:schemeClr val="dk1"/>
                </a:solidFill>
              </a:defRPr>
            </a:lvl3pPr>
            <a:lvl4pPr indent="-317500" lvl="3" marL="1828800">
              <a:spcBef>
                <a:spcPts val="1600"/>
              </a:spcBef>
              <a:spcAft>
                <a:spcPts val="0"/>
              </a:spcAft>
              <a:buClr>
                <a:schemeClr val="dk1"/>
              </a:buClr>
              <a:buSzPts val="1400"/>
              <a:buChar char="●"/>
              <a:defRPr>
                <a:solidFill>
                  <a:schemeClr val="dk1"/>
                </a:solidFill>
              </a:defRPr>
            </a:lvl4pPr>
            <a:lvl5pPr indent="-317500" lvl="4" marL="2286000">
              <a:spcBef>
                <a:spcPts val="1600"/>
              </a:spcBef>
              <a:spcAft>
                <a:spcPts val="0"/>
              </a:spcAft>
              <a:buClr>
                <a:schemeClr val="dk1"/>
              </a:buClr>
              <a:buSzPts val="1400"/>
              <a:buChar char="○"/>
              <a:defRPr>
                <a:solidFill>
                  <a:schemeClr val="dk1"/>
                </a:solidFill>
              </a:defRPr>
            </a:lvl5pPr>
            <a:lvl6pPr indent="-317500" lvl="5" marL="2743200">
              <a:spcBef>
                <a:spcPts val="1600"/>
              </a:spcBef>
              <a:spcAft>
                <a:spcPts val="0"/>
              </a:spcAft>
              <a:buClr>
                <a:schemeClr val="dk1"/>
              </a:buClr>
              <a:buSzPts val="1400"/>
              <a:buChar char="■"/>
              <a:defRPr>
                <a:solidFill>
                  <a:schemeClr val="dk1"/>
                </a:solidFill>
              </a:defRPr>
            </a:lvl6pPr>
            <a:lvl7pPr indent="-317500" lvl="6" marL="3200400">
              <a:spcBef>
                <a:spcPts val="1600"/>
              </a:spcBef>
              <a:spcAft>
                <a:spcPts val="0"/>
              </a:spcAft>
              <a:buClr>
                <a:schemeClr val="dk1"/>
              </a:buClr>
              <a:buSzPts val="1400"/>
              <a:buChar char="●"/>
              <a:defRPr>
                <a:solidFill>
                  <a:schemeClr val="dk1"/>
                </a:solidFill>
              </a:defRPr>
            </a:lvl7pPr>
            <a:lvl8pPr indent="-317500" lvl="7" marL="3657600">
              <a:spcBef>
                <a:spcPts val="1600"/>
              </a:spcBef>
              <a:spcAft>
                <a:spcPts val="0"/>
              </a:spcAft>
              <a:buClr>
                <a:schemeClr val="dk1"/>
              </a:buClr>
              <a:buSzPts val="1400"/>
              <a:buChar char="○"/>
              <a:defRPr>
                <a:solidFill>
                  <a:schemeClr val="dk1"/>
                </a:solidFill>
              </a:defRPr>
            </a:lvl8pPr>
            <a:lvl9pPr indent="-317500" lvl="8" marL="4114800">
              <a:spcBef>
                <a:spcPts val="1600"/>
              </a:spcBef>
              <a:spcAft>
                <a:spcPts val="1600"/>
              </a:spcAft>
              <a:buClr>
                <a:schemeClr val="dk1"/>
              </a:buClr>
              <a:buSzPts val="1400"/>
              <a:buChar char="■"/>
              <a:defRPr>
                <a:solidFill>
                  <a:schemeClr val="dk1"/>
                </a:solidFill>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Char char="●"/>
              <a:defRPr sz="1800">
                <a:solidFill>
                  <a:schemeClr val="lt2"/>
                </a:solidFill>
              </a:defRPr>
            </a:lvl1pPr>
            <a:lvl2pPr indent="-317500" lvl="1" marL="914400">
              <a:lnSpc>
                <a:spcPct val="115000"/>
              </a:lnSpc>
              <a:spcBef>
                <a:spcPts val="1600"/>
              </a:spcBef>
              <a:spcAft>
                <a:spcPts val="0"/>
              </a:spcAft>
              <a:buClr>
                <a:schemeClr val="lt2"/>
              </a:buClr>
              <a:buSzPts val="1400"/>
              <a:buChar char="○"/>
              <a:defRPr>
                <a:solidFill>
                  <a:schemeClr val="lt2"/>
                </a:solidFill>
              </a:defRPr>
            </a:lvl2pPr>
            <a:lvl3pPr indent="-317500" lvl="2" marL="1371600">
              <a:lnSpc>
                <a:spcPct val="115000"/>
              </a:lnSpc>
              <a:spcBef>
                <a:spcPts val="1600"/>
              </a:spcBef>
              <a:spcAft>
                <a:spcPts val="0"/>
              </a:spcAft>
              <a:buClr>
                <a:schemeClr val="lt2"/>
              </a:buClr>
              <a:buSzPts val="1400"/>
              <a:buChar char="■"/>
              <a:defRPr>
                <a:solidFill>
                  <a:schemeClr val="lt2"/>
                </a:solidFill>
              </a:defRPr>
            </a:lvl3pPr>
            <a:lvl4pPr indent="-317500" lvl="3" marL="1828800">
              <a:lnSpc>
                <a:spcPct val="115000"/>
              </a:lnSpc>
              <a:spcBef>
                <a:spcPts val="1600"/>
              </a:spcBef>
              <a:spcAft>
                <a:spcPts val="0"/>
              </a:spcAft>
              <a:buClr>
                <a:schemeClr val="lt2"/>
              </a:buClr>
              <a:buSzPts val="1400"/>
              <a:buChar char="●"/>
              <a:defRPr>
                <a:solidFill>
                  <a:schemeClr val="lt2"/>
                </a:solidFill>
              </a:defRPr>
            </a:lvl4pPr>
            <a:lvl5pPr indent="-317500" lvl="4" marL="2286000">
              <a:lnSpc>
                <a:spcPct val="115000"/>
              </a:lnSpc>
              <a:spcBef>
                <a:spcPts val="1600"/>
              </a:spcBef>
              <a:spcAft>
                <a:spcPts val="0"/>
              </a:spcAft>
              <a:buClr>
                <a:schemeClr val="lt2"/>
              </a:buClr>
              <a:buSzPts val="1400"/>
              <a:buChar char="○"/>
              <a:defRPr>
                <a:solidFill>
                  <a:schemeClr val="lt2"/>
                </a:solidFill>
              </a:defRPr>
            </a:lvl5pPr>
            <a:lvl6pPr indent="-317500" lvl="5" marL="2743200">
              <a:lnSpc>
                <a:spcPct val="115000"/>
              </a:lnSpc>
              <a:spcBef>
                <a:spcPts val="1600"/>
              </a:spcBef>
              <a:spcAft>
                <a:spcPts val="0"/>
              </a:spcAft>
              <a:buClr>
                <a:schemeClr val="lt2"/>
              </a:buClr>
              <a:buSzPts val="1400"/>
              <a:buChar char="■"/>
              <a:defRPr>
                <a:solidFill>
                  <a:schemeClr val="lt2"/>
                </a:solidFill>
              </a:defRPr>
            </a:lvl6pPr>
            <a:lvl7pPr indent="-317500" lvl="6" marL="3200400">
              <a:lnSpc>
                <a:spcPct val="115000"/>
              </a:lnSpc>
              <a:spcBef>
                <a:spcPts val="1600"/>
              </a:spcBef>
              <a:spcAft>
                <a:spcPts val="0"/>
              </a:spcAft>
              <a:buClr>
                <a:schemeClr val="lt2"/>
              </a:buClr>
              <a:buSzPts val="1400"/>
              <a:buChar char="●"/>
              <a:defRPr>
                <a:solidFill>
                  <a:schemeClr val="lt2"/>
                </a:solidFill>
              </a:defRPr>
            </a:lvl7pPr>
            <a:lvl8pPr indent="-317500" lvl="7" marL="3657600">
              <a:lnSpc>
                <a:spcPct val="115000"/>
              </a:lnSpc>
              <a:spcBef>
                <a:spcPts val="1600"/>
              </a:spcBef>
              <a:spcAft>
                <a:spcPts val="0"/>
              </a:spcAft>
              <a:buClr>
                <a:schemeClr val="lt2"/>
              </a:buClr>
              <a:buSzPts val="1400"/>
              <a:buChar char="○"/>
              <a:defRPr>
                <a:solidFill>
                  <a:schemeClr val="lt2"/>
                </a:solidFill>
              </a:defRPr>
            </a:lvl8pPr>
            <a:lvl9pPr indent="-317500" lvl="8" marL="4114800">
              <a:lnSpc>
                <a:spcPct val="115000"/>
              </a:lnSpc>
              <a:spcBef>
                <a:spcPts val="1600"/>
              </a:spcBef>
              <a:spcAft>
                <a:spcPts val="1600"/>
              </a:spcAft>
              <a:buClr>
                <a:schemeClr val="lt2"/>
              </a:buClr>
              <a:buSzPts val="1400"/>
              <a:buChar char="■"/>
              <a:defRPr>
                <a:solidFill>
                  <a:schemeClr val="lt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439342" y="0"/>
            <a:ext cx="4260300" cy="2797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i="1" lang="en" sz="2800">
                <a:solidFill>
                  <a:srgbClr val="FFFFFF"/>
                </a:solidFill>
                <a:latin typeface="Playfair Display"/>
                <a:ea typeface="Playfair Display"/>
                <a:cs typeface="Playfair Display"/>
                <a:sym typeface="Playfair Display"/>
              </a:rPr>
              <a:t>Hyding the S</a:t>
            </a:r>
            <a:r>
              <a:rPr i="1" lang="en" sz="2800">
                <a:solidFill>
                  <a:srgbClr val="FFFFFF"/>
                </a:solidFill>
                <a:latin typeface="Playfair Display"/>
                <a:ea typeface="Playfair Display"/>
                <a:cs typeface="Playfair Display"/>
                <a:sym typeface="Playfair Display"/>
              </a:rPr>
              <a:t>ubject?: The Antinomies of Masculinity in the Strange Case of Dr. Jekyll and Mr. Hyde</a:t>
            </a:r>
            <a:endParaRPr i="1" sz="2800">
              <a:solidFill>
                <a:srgbClr val="FFFFFF"/>
              </a:solidFill>
              <a:latin typeface="Playfair Display"/>
              <a:ea typeface="Playfair Display"/>
              <a:cs typeface="Playfair Display"/>
              <a:sym typeface="Playfair Display"/>
            </a:endParaRPr>
          </a:p>
          <a:p>
            <a:pPr indent="0" lvl="0" marL="0" rtl="0" algn="ctr">
              <a:spcBef>
                <a:spcPts val="0"/>
              </a:spcBef>
              <a:spcAft>
                <a:spcPts val="0"/>
              </a:spcAft>
              <a:buNone/>
            </a:pPr>
            <a:r>
              <a:rPr lang="en" sz="2800">
                <a:solidFill>
                  <a:srgbClr val="FFFFFF"/>
                </a:solidFill>
                <a:latin typeface="Playfair Display"/>
                <a:ea typeface="Playfair Display"/>
                <a:cs typeface="Playfair Display"/>
                <a:sym typeface="Playfair Display"/>
              </a:rPr>
              <a:t>-Ed Cohen </a:t>
            </a:r>
            <a:endParaRPr sz="2800">
              <a:solidFill>
                <a:srgbClr val="FFFFFF"/>
              </a:solidFill>
              <a:latin typeface="Playfair Display"/>
              <a:ea typeface="Playfair Display"/>
              <a:cs typeface="Playfair Display"/>
              <a:sym typeface="Playfair Display"/>
            </a:endParaRPr>
          </a:p>
        </p:txBody>
      </p:sp>
      <p:sp>
        <p:nvSpPr>
          <p:cNvPr id="55" name="Google Shape;55;p13"/>
          <p:cNvSpPr txBox="1"/>
          <p:nvPr>
            <p:ph idx="1" type="subTitle"/>
          </p:nvPr>
        </p:nvSpPr>
        <p:spPr>
          <a:xfrm>
            <a:off x="311700" y="2834125"/>
            <a:ext cx="4515600" cy="1808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900">
                <a:solidFill>
                  <a:srgbClr val="FFFFFF"/>
                </a:solidFill>
                <a:latin typeface="Playfair Display"/>
                <a:ea typeface="Playfair Display"/>
                <a:cs typeface="Playfair Display"/>
                <a:sym typeface="Playfair Display"/>
              </a:rPr>
              <a:t>Joshua Pinedo</a:t>
            </a:r>
            <a:endParaRPr sz="2900">
              <a:solidFill>
                <a:srgbClr val="FFFFFF"/>
              </a:solidFill>
              <a:latin typeface="Playfair Display"/>
              <a:ea typeface="Playfair Display"/>
              <a:cs typeface="Playfair Display"/>
              <a:sym typeface="Playfair Display"/>
            </a:endParaRPr>
          </a:p>
          <a:p>
            <a:pPr indent="0" lvl="0" marL="0" rtl="0" algn="ctr">
              <a:spcBef>
                <a:spcPts val="0"/>
              </a:spcBef>
              <a:spcAft>
                <a:spcPts val="0"/>
              </a:spcAft>
              <a:buNone/>
            </a:pPr>
            <a:r>
              <a:rPr lang="en" sz="2900">
                <a:solidFill>
                  <a:srgbClr val="FFFFFF"/>
                </a:solidFill>
                <a:latin typeface="Playfair Display"/>
                <a:ea typeface="Playfair Display"/>
                <a:cs typeface="Playfair Display"/>
                <a:sym typeface="Playfair Display"/>
              </a:rPr>
              <a:t>Shaquire Dean</a:t>
            </a:r>
            <a:endParaRPr sz="2900">
              <a:solidFill>
                <a:srgbClr val="FFFFFF"/>
              </a:solidFill>
              <a:latin typeface="Playfair Display"/>
              <a:ea typeface="Playfair Display"/>
              <a:cs typeface="Playfair Display"/>
              <a:sym typeface="Playfair Display"/>
            </a:endParaRPr>
          </a:p>
          <a:p>
            <a:pPr indent="0" lvl="0" marL="0" rtl="0" algn="ctr">
              <a:spcBef>
                <a:spcPts val="0"/>
              </a:spcBef>
              <a:spcAft>
                <a:spcPts val="0"/>
              </a:spcAft>
              <a:buNone/>
            </a:pPr>
            <a:r>
              <a:rPr lang="en" sz="2900">
                <a:solidFill>
                  <a:srgbClr val="FFFFFF"/>
                </a:solidFill>
                <a:latin typeface="Playfair Display"/>
                <a:ea typeface="Playfair Display"/>
                <a:cs typeface="Playfair Display"/>
                <a:sym typeface="Playfair Display"/>
              </a:rPr>
              <a:t>Estefani Mora</a:t>
            </a:r>
            <a:endParaRPr sz="2900">
              <a:solidFill>
                <a:srgbClr val="FFFFFF"/>
              </a:solidFill>
              <a:latin typeface="Playfair Display"/>
              <a:ea typeface="Playfair Display"/>
              <a:cs typeface="Playfair Display"/>
              <a:sym typeface="Playfair Display"/>
            </a:endParaRPr>
          </a:p>
        </p:txBody>
      </p:sp>
      <p:pic>
        <p:nvPicPr>
          <p:cNvPr id="56" name="Google Shape;56;p13"/>
          <p:cNvPicPr preferRelativeResize="0"/>
          <p:nvPr/>
        </p:nvPicPr>
        <p:blipFill>
          <a:blip r:embed="rId3">
            <a:alphaModFix/>
          </a:blip>
          <a:stretch>
            <a:fillRect/>
          </a:stretch>
        </p:blipFill>
        <p:spPr>
          <a:xfrm>
            <a:off x="5084450" y="-6"/>
            <a:ext cx="3488050" cy="5108357"/>
          </a:xfrm>
          <a:prstGeom prst="rect">
            <a:avLst/>
          </a:prstGeom>
          <a:noFill/>
          <a:ln>
            <a:noFill/>
          </a:ln>
          <a:effectLst>
            <a:outerShdw blurRad="57150" rotWithShape="0" algn="bl" dir="5400000" dist="19050">
              <a:schemeClr val="dk1">
                <a:alpha val="96000"/>
              </a:schemeClr>
            </a:outerShdw>
          </a:effectLst>
        </p:spPr>
      </p:pic>
    </p:spTree>
  </p:cSld>
  <p:clrMapOvr>
    <a:masterClrMapping/>
  </p:clrMapOvr>
  <mc:AlternateContent>
    <mc:Choice Requires="p14">
      <p:transition spd="slow" p14:dur="1000">
        <p14:flip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additive="base">
                                        <p:cTn dur="1000"/>
                                        <p:tgtEl>
                                          <p:spTgt spid="56"/>
                                        </p:tgtEl>
                                        <p:attrNameLst>
                                          <p:attrName>ppt_w</p:attrName>
                                        </p:attrNameLst>
                                      </p:cBhvr>
                                      <p:tavLst>
                                        <p:tav fmla="" tm="0">
                                          <p:val>
                                            <p:strVal val="0"/>
                                          </p:val>
                                        </p:tav>
                                        <p:tav fmla="" tm="100000">
                                          <p:val>
                                            <p:strVal val="#ppt_w"/>
                                          </p:val>
                                        </p:tav>
                                      </p:tavLst>
                                    </p:anim>
                                    <p:anim calcmode="lin" valueType="num">
                                      <p:cBhvr additive="base">
                                        <p:cTn dur="1000"/>
                                        <p:tgtEl>
                                          <p:spTgt spid="56"/>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Article Summary</a:t>
            </a:r>
            <a:endParaRPr>
              <a:latin typeface="Playfair Display"/>
              <a:ea typeface="Playfair Display"/>
              <a:cs typeface="Playfair Display"/>
              <a:sym typeface="Playfair Display"/>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Playfair Display"/>
                <a:ea typeface="Playfair Display"/>
                <a:cs typeface="Playfair Display"/>
                <a:sym typeface="Playfair Display"/>
              </a:rPr>
              <a:t>Ed Cohen‘s article </a:t>
            </a:r>
            <a:r>
              <a:rPr i="1" lang="en" sz="2200">
                <a:solidFill>
                  <a:schemeClr val="dk1"/>
                </a:solidFill>
                <a:latin typeface="Playfair Display"/>
                <a:ea typeface="Playfair Display"/>
                <a:cs typeface="Playfair Display"/>
                <a:sym typeface="Playfair Display"/>
              </a:rPr>
              <a:t>Hyding the Subject?:The Antinomies of Masculinity in The Strange Case of </a:t>
            </a:r>
            <a:r>
              <a:rPr i="1" lang="en" sz="2200">
                <a:solidFill>
                  <a:schemeClr val="dk1"/>
                </a:solidFill>
                <a:latin typeface="Playfair Display"/>
                <a:ea typeface="Playfair Display"/>
                <a:cs typeface="Playfair Display"/>
                <a:sym typeface="Playfair Display"/>
              </a:rPr>
              <a:t>Dr. Jekyll and Mr. Hyde</a:t>
            </a:r>
            <a:r>
              <a:rPr lang="en" sz="2200">
                <a:solidFill>
                  <a:schemeClr val="dk1"/>
                </a:solidFill>
                <a:latin typeface="Playfair Display"/>
                <a:ea typeface="Playfair Display"/>
                <a:cs typeface="Playfair Display"/>
                <a:sym typeface="Playfair Display"/>
              </a:rPr>
              <a:t> makes light of the perception of men during the Victorian era. Cohen’s focus is on what constitutes a proper male figure during this period, the subjectivity of men, the “doubleness” of human nature and how this characteristic </a:t>
            </a:r>
            <a:r>
              <a:rPr lang="en" sz="2200">
                <a:solidFill>
                  <a:schemeClr val="dk1"/>
                </a:solidFill>
                <a:latin typeface="Playfair Display"/>
                <a:ea typeface="Playfair Display"/>
                <a:cs typeface="Playfair Display"/>
                <a:sym typeface="Playfair Display"/>
              </a:rPr>
              <a:t>evoked</a:t>
            </a:r>
            <a:r>
              <a:rPr lang="en" sz="2200">
                <a:solidFill>
                  <a:schemeClr val="dk1"/>
                </a:solidFill>
                <a:latin typeface="Playfair Display"/>
                <a:ea typeface="Playfair Display"/>
                <a:cs typeface="Playfair Display"/>
                <a:sym typeface="Playfair Display"/>
              </a:rPr>
              <a:t> fear into Victorian society. </a:t>
            </a:r>
            <a:endParaRPr sz="2200">
              <a:solidFill>
                <a:schemeClr val="dk1"/>
              </a:solidFill>
              <a:latin typeface="Playfair Display"/>
              <a:ea typeface="Playfair Display"/>
              <a:cs typeface="Playfair Display"/>
              <a:sym typeface="Playfair Display"/>
            </a:endParaRPr>
          </a:p>
          <a:p>
            <a:pPr indent="0" lvl="0" marL="0" rtl="0" algn="l">
              <a:spcBef>
                <a:spcPts val="1600"/>
              </a:spcBef>
              <a:spcAft>
                <a:spcPts val="1600"/>
              </a:spcAft>
              <a:buNone/>
            </a:pPr>
            <a:r>
              <a:t/>
            </a:r>
            <a:endParaRPr sz="2200">
              <a:solidFill>
                <a:schemeClr val="dk1"/>
              </a:solidFill>
              <a:latin typeface="Playfair Display"/>
              <a:ea typeface="Playfair Display"/>
              <a:cs typeface="Playfair Display"/>
              <a:sym typeface="Playfair Display"/>
            </a:endParaRPr>
          </a:p>
        </p:txBody>
      </p:sp>
    </p:spTree>
  </p:cSld>
  <p:clrMapOvr>
    <a:masterClrMapping/>
  </p:clrMapOvr>
  <mc:AlternateContent>
    <mc:Choice Requires="p14">
      <p:transition spd="slow" p14:dur="1000">
        <p14:flip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15"/>
          <p:cNvPicPr preferRelativeResize="0"/>
          <p:nvPr/>
        </p:nvPicPr>
        <p:blipFill>
          <a:blip r:embed="rId3">
            <a:alphaModFix amt="40000"/>
          </a:blip>
          <a:stretch>
            <a:fillRect/>
          </a:stretch>
        </p:blipFill>
        <p:spPr>
          <a:xfrm>
            <a:off x="4647075" y="53350"/>
            <a:ext cx="4425824" cy="5090150"/>
          </a:xfrm>
          <a:prstGeom prst="rect">
            <a:avLst/>
          </a:prstGeom>
          <a:noFill/>
          <a:ln>
            <a:noFill/>
          </a:ln>
          <a:effectLst>
            <a:outerShdw blurRad="57150" rotWithShape="0" algn="bl" dir="5400000" dist="19050">
              <a:schemeClr val="lt2"/>
            </a:outerShdw>
          </a:effectLst>
        </p:spPr>
      </p:pic>
      <p:pic>
        <p:nvPicPr>
          <p:cNvPr id="68" name="Google Shape;68;p15"/>
          <p:cNvPicPr preferRelativeResize="0"/>
          <p:nvPr/>
        </p:nvPicPr>
        <p:blipFill rotWithShape="1">
          <a:blip r:embed="rId4">
            <a:alphaModFix amt="32000"/>
          </a:blip>
          <a:srcRect b="0" l="0" r="-2228" t="6164"/>
          <a:stretch/>
        </p:blipFill>
        <p:spPr>
          <a:xfrm>
            <a:off x="0" y="53350"/>
            <a:ext cx="4655224" cy="5042525"/>
          </a:xfrm>
          <a:prstGeom prst="rect">
            <a:avLst/>
          </a:prstGeom>
          <a:noFill/>
          <a:ln>
            <a:noFill/>
          </a:ln>
        </p:spPr>
      </p:pic>
      <p:sp>
        <p:nvSpPr>
          <p:cNvPr id="69" name="Google Shape;69;p15"/>
          <p:cNvSpPr txBox="1"/>
          <p:nvPr>
            <p:ph idx="1" type="body"/>
          </p:nvPr>
        </p:nvSpPr>
        <p:spPr>
          <a:xfrm>
            <a:off x="53575" y="685800"/>
            <a:ext cx="9090600" cy="340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400">
              <a:solidFill>
                <a:srgbClr val="FFFFFF"/>
              </a:solidFill>
              <a:latin typeface="Playfair Display Regular"/>
              <a:ea typeface="Playfair Display Regular"/>
              <a:cs typeface="Playfair Display Regular"/>
              <a:sym typeface="Playfair Display Regular"/>
            </a:endParaRPr>
          </a:p>
          <a:p>
            <a:pPr indent="-381000" lvl="0" marL="457200" rtl="0" algn="ctr">
              <a:spcBef>
                <a:spcPts val="1600"/>
              </a:spcBef>
              <a:spcAft>
                <a:spcPts val="0"/>
              </a:spcAft>
              <a:buClr>
                <a:srgbClr val="FFFFFF"/>
              </a:buClr>
              <a:buSzPts val="2400"/>
              <a:buFont typeface="Playfair Display Regular"/>
              <a:buChar char="●"/>
            </a:pPr>
            <a:r>
              <a:rPr lang="en" sz="2400">
                <a:solidFill>
                  <a:srgbClr val="FFFFFF"/>
                </a:solidFill>
                <a:latin typeface="Playfair Display Regular"/>
                <a:ea typeface="Playfair Display Regular"/>
                <a:cs typeface="Playfair Display Regular"/>
                <a:sym typeface="Playfair Display Regular"/>
              </a:rPr>
              <a:t>“</a:t>
            </a:r>
            <a:r>
              <a:rPr lang="en" sz="2400">
                <a:solidFill>
                  <a:srgbClr val="FFFFFF"/>
                </a:solidFill>
                <a:latin typeface="Playfair Display Regular"/>
                <a:ea typeface="Playfair Display Regular"/>
                <a:cs typeface="Playfair Display Regular"/>
                <a:sym typeface="Playfair Display Regular"/>
              </a:rPr>
              <a:t>Instead</a:t>
            </a:r>
            <a:r>
              <a:rPr lang="en" sz="2400">
                <a:solidFill>
                  <a:srgbClr val="FFFFFF"/>
                </a:solidFill>
                <a:latin typeface="Playfair Display Regular"/>
                <a:ea typeface="Playfair Display Regular"/>
                <a:cs typeface="Playfair Display Regular"/>
                <a:sym typeface="Playfair Display Regular"/>
              </a:rPr>
              <a:t>, my concern with the novel will consider the narrative’s doubling of the male body in the “dual person” Jekyll/Hyde as a symptom of the antinomies that destabilize male “character” itself”. (Cohen 181)</a:t>
            </a:r>
            <a:endParaRPr sz="2400">
              <a:solidFill>
                <a:srgbClr val="FFFFFF"/>
              </a:solidFill>
              <a:latin typeface="Playfair Display Regular"/>
              <a:ea typeface="Playfair Display Regular"/>
              <a:cs typeface="Playfair Display Regular"/>
              <a:sym typeface="Playfair Display Regular"/>
            </a:endParaRPr>
          </a:p>
        </p:txBody>
      </p:sp>
      <p:sp>
        <p:nvSpPr>
          <p:cNvPr id="70" name="Google Shape;70;p15"/>
          <p:cNvSpPr txBox="1"/>
          <p:nvPr/>
        </p:nvSpPr>
        <p:spPr>
          <a:xfrm>
            <a:off x="690425" y="114025"/>
            <a:ext cx="6672600" cy="778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800">
                <a:solidFill>
                  <a:srgbClr val="FFFFFF"/>
                </a:solidFill>
                <a:latin typeface="Playfair Display"/>
                <a:ea typeface="Playfair Display"/>
                <a:cs typeface="Playfair Display"/>
                <a:sym typeface="Playfair Display"/>
              </a:rPr>
              <a:t>Thesis</a:t>
            </a:r>
            <a:endParaRPr b="1" sz="3800">
              <a:solidFill>
                <a:srgbClr val="FFFFFF"/>
              </a:solidFill>
              <a:latin typeface="Playfair Display"/>
              <a:ea typeface="Playfair Display"/>
              <a:cs typeface="Playfair Display"/>
              <a:sym typeface="Playfair Display"/>
            </a:endParaRPr>
          </a:p>
        </p:txBody>
      </p:sp>
    </p:spTree>
  </p:cSld>
  <p:clrMapOvr>
    <a:masterClrMapping/>
  </p:clrMapOvr>
  <mc:AlternateContent>
    <mc:Choice Requires="p14">
      <p:transition spd="slow" p14:dur="1000">
        <p14:gallery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Sub-Claim 1</a:t>
            </a:r>
            <a:endParaRPr>
              <a:latin typeface="Playfair Display"/>
              <a:ea typeface="Playfair Display"/>
              <a:cs typeface="Playfair Display"/>
              <a:sym typeface="Playfair Display"/>
            </a:endParaRPr>
          </a:p>
        </p:txBody>
      </p:sp>
      <p:sp>
        <p:nvSpPr>
          <p:cNvPr id="76" name="Google Shape;76;p16"/>
          <p:cNvSpPr txBox="1"/>
          <p:nvPr>
            <p:ph idx="1" type="body"/>
          </p:nvPr>
        </p:nvSpPr>
        <p:spPr>
          <a:xfrm>
            <a:off x="311700" y="1120325"/>
            <a:ext cx="8520600" cy="34164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Clr>
                <a:srgbClr val="FFFFFF"/>
              </a:buClr>
              <a:buSzPts val="1700"/>
              <a:buFont typeface="Playfair Display"/>
              <a:buChar char="●"/>
            </a:pPr>
            <a:r>
              <a:rPr lang="en" sz="1700">
                <a:solidFill>
                  <a:srgbClr val="FFFFFF"/>
                </a:solidFill>
                <a:latin typeface="Playfair Display"/>
                <a:ea typeface="Playfair Display"/>
                <a:cs typeface="Playfair Display"/>
                <a:sym typeface="Playfair Display"/>
              </a:rPr>
              <a:t>Cohen states, “ ...the narrative turns around an unarticulated opposition between a political and economic assumption that (male) “character” unproblematically represents the embodied attributes of a (male) person and gender ideology that qualifies masculinity as “proper” male character” (Cohen 182).</a:t>
            </a:r>
            <a:endParaRPr sz="1700">
              <a:solidFill>
                <a:srgbClr val="FFFFFF"/>
              </a:solidFill>
              <a:latin typeface="Playfair Display"/>
              <a:ea typeface="Playfair Display"/>
              <a:cs typeface="Playfair Display"/>
              <a:sym typeface="Playfair Display"/>
            </a:endParaRPr>
          </a:p>
          <a:p>
            <a:pPr indent="-336550" lvl="0" marL="457200" rtl="0" algn="l">
              <a:spcBef>
                <a:spcPts val="0"/>
              </a:spcBef>
              <a:spcAft>
                <a:spcPts val="0"/>
              </a:spcAft>
              <a:buClr>
                <a:srgbClr val="FFFFFF"/>
              </a:buClr>
              <a:buSzPts val="1700"/>
              <a:buFont typeface="Playfair Display"/>
              <a:buChar char="●"/>
            </a:pPr>
            <a:r>
              <a:rPr lang="en" sz="1700">
                <a:solidFill>
                  <a:srgbClr val="FFFFFF"/>
                </a:solidFill>
                <a:latin typeface="Playfair Display"/>
                <a:ea typeface="Playfair Display"/>
                <a:cs typeface="Playfair Display"/>
                <a:sym typeface="Playfair Display"/>
              </a:rPr>
              <a:t>This relates to the story in that an individual who possesses political or economic wealth such as Jekyll, Lanyon, and Utterson, have achieved the status of Bourgeois men in Victorian society. On the opposing side we have Mr. Hyde who by nature should be considered a “proper” man, but his lowly status in society is based upon his improper thoughts and human desires. This has relegated him to a primitive being who has been stripped of his masculinity. This clearly  demonstrates the separation and duality of a man’s identity.</a:t>
            </a:r>
            <a:endParaRPr sz="1700">
              <a:solidFill>
                <a:srgbClr val="FFFFFF"/>
              </a:solidFill>
              <a:latin typeface="Playfair Display"/>
              <a:ea typeface="Playfair Display"/>
              <a:cs typeface="Playfair Display"/>
              <a:sym typeface="Playfair Display"/>
            </a:endParaRPr>
          </a:p>
          <a:p>
            <a:pPr indent="0" lvl="0" marL="457200" rtl="0" algn="l">
              <a:spcBef>
                <a:spcPts val="1600"/>
              </a:spcBef>
              <a:spcAft>
                <a:spcPts val="1600"/>
              </a:spcAft>
              <a:buNone/>
            </a:pPr>
            <a:r>
              <a:t/>
            </a:r>
            <a:endParaRPr sz="1900">
              <a:solidFill>
                <a:srgbClr val="FFFFFF"/>
              </a:solidFill>
            </a:endParaRPr>
          </a:p>
        </p:txBody>
      </p:sp>
    </p:spTree>
  </p:cSld>
  <p:clrMapOvr>
    <a:masterClrMapping/>
  </p:clrMapOvr>
  <mc:AlternateContent>
    <mc:Choice Requires="p14">
      <p:transition spd="slow" p14:dur="1000">
        <p14:gallery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4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Sub-Claim 2</a:t>
            </a:r>
            <a:endParaRPr>
              <a:latin typeface="Playfair Display"/>
              <a:ea typeface="Playfair Display"/>
              <a:cs typeface="Playfair Display"/>
              <a:sym typeface="Playfair Display"/>
            </a:endParaRPr>
          </a:p>
        </p:txBody>
      </p:sp>
      <p:pic>
        <p:nvPicPr>
          <p:cNvPr id="82" name="Google Shape;82;p17"/>
          <p:cNvPicPr preferRelativeResize="0"/>
          <p:nvPr/>
        </p:nvPicPr>
        <p:blipFill>
          <a:blip r:embed="rId3">
            <a:alphaModFix amt="30000"/>
          </a:blip>
          <a:stretch>
            <a:fillRect/>
          </a:stretch>
        </p:blipFill>
        <p:spPr>
          <a:xfrm>
            <a:off x="6122675" y="53575"/>
            <a:ext cx="2974900" cy="5089925"/>
          </a:xfrm>
          <a:prstGeom prst="rect">
            <a:avLst/>
          </a:prstGeom>
          <a:noFill/>
          <a:ln>
            <a:noFill/>
          </a:ln>
          <a:effectLst>
            <a:outerShdw blurRad="57150" rotWithShape="0" algn="bl" dir="5400000" dist="19050">
              <a:schemeClr val="lt2">
                <a:alpha val="17000"/>
              </a:schemeClr>
            </a:outerShdw>
          </a:effectLst>
        </p:spPr>
      </p:pic>
      <p:sp>
        <p:nvSpPr>
          <p:cNvPr id="83" name="Google Shape;83;p17"/>
          <p:cNvSpPr txBox="1"/>
          <p:nvPr>
            <p:ph idx="1" type="body"/>
          </p:nvPr>
        </p:nvSpPr>
        <p:spPr>
          <a:xfrm>
            <a:off x="311700" y="1013475"/>
            <a:ext cx="7635300" cy="38637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rgbClr val="FFFFFF"/>
              </a:buClr>
              <a:buSzPts val="1500"/>
              <a:buFont typeface="Playfair Display"/>
              <a:buChar char="●"/>
            </a:pPr>
            <a:r>
              <a:rPr lang="en" sz="1500">
                <a:solidFill>
                  <a:srgbClr val="FFFFFF"/>
                </a:solidFill>
                <a:latin typeface="Playfair Display"/>
                <a:ea typeface="Playfair Display"/>
                <a:cs typeface="Playfair Display"/>
                <a:sym typeface="Playfair Display"/>
              </a:rPr>
              <a:t>In the article Cohen states, “Indeed, it hardly comes as a surprise that from the 1880s on, fictional depictions of English masculinity often narrativize the difficulties of the male embodiment as a splitting within the male subject precisely in order to assert new modes of self-representation”. (Cohen 183)</a:t>
            </a:r>
            <a:endParaRPr sz="1500">
              <a:solidFill>
                <a:srgbClr val="FFFFFF"/>
              </a:solidFill>
              <a:latin typeface="Playfair Display"/>
              <a:ea typeface="Playfair Display"/>
              <a:cs typeface="Playfair Display"/>
              <a:sym typeface="Playfair Display"/>
            </a:endParaRPr>
          </a:p>
          <a:p>
            <a:pPr indent="-323850" lvl="0" marL="457200" rtl="0" algn="l">
              <a:spcBef>
                <a:spcPts val="0"/>
              </a:spcBef>
              <a:spcAft>
                <a:spcPts val="0"/>
              </a:spcAft>
              <a:buClr>
                <a:srgbClr val="FFFFFF"/>
              </a:buClr>
              <a:buSzPts val="1500"/>
              <a:buFont typeface="Playfair Display"/>
              <a:buChar char="●"/>
            </a:pPr>
            <a:r>
              <a:rPr lang="en" sz="1500">
                <a:solidFill>
                  <a:srgbClr val="FFFFFF"/>
                </a:solidFill>
                <a:latin typeface="Playfair Display"/>
                <a:ea typeface="Playfair Display"/>
                <a:cs typeface="Playfair Display"/>
                <a:sym typeface="Playfair Display"/>
              </a:rPr>
              <a:t>Jekyll states “Inclined by nature to industry, fond of the respect of the wise and good among my fellow-men, thus, as might have been supposed, with every guarantee of an honourable and distinguished future”. (Stevenson 73)</a:t>
            </a:r>
            <a:endParaRPr sz="1500">
              <a:solidFill>
                <a:srgbClr val="FFFFFF"/>
              </a:solidFill>
              <a:latin typeface="Playfair Display"/>
              <a:ea typeface="Playfair Display"/>
              <a:cs typeface="Playfair Display"/>
              <a:sym typeface="Playfair Display"/>
            </a:endParaRPr>
          </a:p>
          <a:p>
            <a:pPr indent="-323850" lvl="0" marL="457200" rtl="0" algn="l">
              <a:spcBef>
                <a:spcPts val="0"/>
              </a:spcBef>
              <a:spcAft>
                <a:spcPts val="0"/>
              </a:spcAft>
              <a:buClr>
                <a:srgbClr val="FFFFFF"/>
              </a:buClr>
              <a:buSzPts val="1500"/>
              <a:buFont typeface="Playfair Display"/>
              <a:buChar char="●"/>
            </a:pPr>
            <a:r>
              <a:rPr lang="en" sz="1500">
                <a:solidFill>
                  <a:srgbClr val="FFFFFF"/>
                </a:solidFill>
                <a:latin typeface="Playfair Display"/>
                <a:ea typeface="Playfair Display"/>
                <a:cs typeface="Playfair Display"/>
                <a:sym typeface="Playfair Display"/>
              </a:rPr>
              <a:t>In other words Cohen is trying to imply that the </a:t>
            </a:r>
            <a:r>
              <a:rPr i="1" lang="en" sz="1500" u="sng">
                <a:solidFill>
                  <a:srgbClr val="FFFFFF"/>
                </a:solidFill>
                <a:latin typeface="Playfair Display"/>
                <a:ea typeface="Playfair Display"/>
                <a:cs typeface="Playfair Display"/>
                <a:sym typeface="Playfair Display"/>
              </a:rPr>
              <a:t>male subject </a:t>
            </a:r>
            <a:r>
              <a:rPr lang="en" sz="1500">
                <a:solidFill>
                  <a:srgbClr val="FFFFFF"/>
                </a:solidFill>
                <a:latin typeface="Playfair Display"/>
                <a:ea typeface="Playfair Display"/>
                <a:cs typeface="Playfair Display"/>
                <a:sym typeface="Playfair Display"/>
              </a:rPr>
              <a:t>was pictured differently in the 1880s, symbolically the splitting is meant to be as a dual personality, just like Jekyll and Hyde. In the primary source Jekyll states that in those times, it was a given that men like him were given this specific role to follow and to do what society demanded him and others to do.</a:t>
            </a:r>
            <a:endParaRPr sz="1500">
              <a:solidFill>
                <a:srgbClr val="FFFFFF"/>
              </a:solidFill>
              <a:latin typeface="Playfair Display"/>
              <a:ea typeface="Playfair Display"/>
              <a:cs typeface="Playfair Display"/>
              <a:sym typeface="Playfair Display"/>
            </a:endParaRPr>
          </a:p>
          <a:p>
            <a:pPr indent="0" lvl="0" marL="0" rtl="0" algn="l">
              <a:spcBef>
                <a:spcPts val="1600"/>
              </a:spcBef>
              <a:spcAft>
                <a:spcPts val="1600"/>
              </a:spcAft>
              <a:buNone/>
            </a:pPr>
            <a:r>
              <a:t/>
            </a:r>
            <a:endParaRPr/>
          </a:p>
        </p:txBody>
      </p:sp>
    </p:spTree>
  </p:cSld>
  <p:clrMapOvr>
    <a:masterClrMapping/>
  </p:clrMapOvr>
  <mc:AlternateContent>
    <mc:Choice Requires="p14">
      <p:transition spd="slow" p14:dur="1000">
        <p14:gallery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mph" presetID="8" presetSubtype="0">
                                  <p:stCondLst>
                                    <p:cond delay="0"/>
                                  </p:stCondLst>
                                  <p:childTnLst>
                                    <p:animRot by="-21600000">
                                      <p:cBhvr>
                                        <p:cTn dur="1600" fill="hold"/>
                                        <p:tgtEl>
                                          <p:spTgt spid="82"/>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Sub-Claim 3</a:t>
            </a:r>
            <a:endParaRPr>
              <a:latin typeface="Playfair Display"/>
              <a:ea typeface="Playfair Display"/>
              <a:cs typeface="Playfair Display"/>
              <a:sym typeface="Playfair Display"/>
            </a:endParaRPr>
          </a:p>
        </p:txBody>
      </p:sp>
      <p:sp>
        <p:nvSpPr>
          <p:cNvPr id="89" name="Google Shape;89;p18"/>
          <p:cNvSpPr txBox="1"/>
          <p:nvPr>
            <p:ph idx="1" type="body"/>
          </p:nvPr>
        </p:nvSpPr>
        <p:spPr>
          <a:xfrm>
            <a:off x="311700" y="1141750"/>
            <a:ext cx="8832300" cy="4001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The words from Dr. Jekyll concerning his intelligent thoughts indicating one body duality, to contradictory, two unlike characters as well as contrasting persons in a single mind.</a:t>
            </a:r>
            <a:endParaRPr>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Hyde was considered bad in my opinion, this was because of his wildness and violence as well as him having distance curiosity</a:t>
            </a:r>
            <a:r>
              <a:rPr lang="en">
                <a:solidFill>
                  <a:srgbClr val="FFFFFF"/>
                </a:solidFill>
                <a:latin typeface="Playfair Display"/>
                <a:ea typeface="Playfair Display"/>
                <a:cs typeface="Playfair Display"/>
                <a:sym typeface="Playfair Display"/>
              </a:rPr>
              <a:t>. </a:t>
            </a:r>
            <a:endParaRPr>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We have seen in our society concepts such as athletic play and work, also the gentleman himself is not stable as he shows the surface. This gives room for various </a:t>
            </a:r>
            <a:r>
              <a:rPr lang="en">
                <a:solidFill>
                  <a:srgbClr val="FFFFFF"/>
                </a:solidFill>
                <a:latin typeface="Playfair Display"/>
                <a:ea typeface="Playfair Display"/>
                <a:cs typeface="Playfair Display"/>
                <a:sym typeface="Playfair Display"/>
              </a:rPr>
              <a:t>definitions</a:t>
            </a:r>
            <a:r>
              <a:rPr lang="en">
                <a:solidFill>
                  <a:srgbClr val="FFFFFF"/>
                </a:solidFill>
                <a:latin typeface="Playfair Display"/>
                <a:ea typeface="Playfair Display"/>
                <a:cs typeface="Playfair Display"/>
                <a:sym typeface="Playfair Display"/>
              </a:rPr>
              <a:t> of what Ed Cohen is calling “</a:t>
            </a:r>
            <a:r>
              <a:rPr lang="en">
                <a:solidFill>
                  <a:srgbClr val="FFFFFF"/>
                </a:solidFill>
                <a:latin typeface="Playfair Display"/>
                <a:ea typeface="Playfair Display"/>
                <a:cs typeface="Playfair Display"/>
                <a:sym typeface="Playfair Display"/>
              </a:rPr>
              <a:t>antinomies</a:t>
            </a:r>
            <a:r>
              <a:rPr lang="en">
                <a:solidFill>
                  <a:srgbClr val="FFFFFF"/>
                </a:solidFill>
                <a:latin typeface="Playfair Display"/>
                <a:ea typeface="Playfair Display"/>
                <a:cs typeface="Playfair Display"/>
                <a:sym typeface="Playfair Display"/>
              </a:rPr>
              <a:t>”.</a:t>
            </a:r>
            <a:endParaRPr>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Stevenson portrays Victorian London by, being attended by purely men and no women invited. </a:t>
            </a:r>
            <a:endParaRPr>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Stephenson romance propelled the struggle between the transgressive and normative </a:t>
            </a:r>
            <a:r>
              <a:rPr lang="en">
                <a:solidFill>
                  <a:srgbClr val="FFFFFF"/>
                </a:solidFill>
                <a:latin typeface="Playfair Display"/>
                <a:ea typeface="Playfair Display"/>
                <a:cs typeface="Playfair Display"/>
                <a:sym typeface="Playfair Display"/>
              </a:rPr>
              <a:t>embodiment</a:t>
            </a:r>
            <a:r>
              <a:rPr lang="en">
                <a:solidFill>
                  <a:srgbClr val="FFFFFF"/>
                </a:solidFill>
                <a:latin typeface="Playfair Display"/>
                <a:ea typeface="Playfair Display"/>
                <a:cs typeface="Playfair Display"/>
                <a:sym typeface="Playfair Display"/>
              </a:rPr>
              <a:t> of the 19th </a:t>
            </a:r>
            <a:r>
              <a:rPr lang="en">
                <a:solidFill>
                  <a:srgbClr val="FFFFFF"/>
                </a:solidFill>
                <a:latin typeface="Playfair Display"/>
                <a:ea typeface="Playfair Display"/>
                <a:cs typeface="Playfair Display"/>
                <a:sym typeface="Playfair Display"/>
              </a:rPr>
              <a:t>century</a:t>
            </a:r>
            <a:r>
              <a:rPr lang="en">
                <a:solidFill>
                  <a:srgbClr val="FFFFFF"/>
                </a:solidFill>
                <a:latin typeface="Playfair Display"/>
                <a:ea typeface="Playfair Display"/>
                <a:cs typeface="Playfair Display"/>
                <a:sym typeface="Playfair Display"/>
              </a:rPr>
              <a:t> English masculinity thus making intelligible and visible </a:t>
            </a:r>
            <a:r>
              <a:rPr lang="en">
                <a:solidFill>
                  <a:srgbClr val="FFFFFF"/>
                </a:solidFill>
                <a:latin typeface="Playfair Display"/>
                <a:ea typeface="Playfair Display"/>
                <a:cs typeface="Playfair Display"/>
                <a:sym typeface="Playfair Display"/>
              </a:rPr>
              <a:t>contradictions</a:t>
            </a:r>
            <a:r>
              <a:rPr lang="en">
                <a:solidFill>
                  <a:srgbClr val="FFFFFF"/>
                </a:solidFill>
                <a:latin typeface="Playfair Display"/>
                <a:ea typeface="Playfair Display"/>
                <a:cs typeface="Playfair Display"/>
                <a:sym typeface="Playfair Display"/>
              </a:rPr>
              <a:t> which permeate </a:t>
            </a:r>
            <a:r>
              <a:rPr lang="en">
                <a:solidFill>
                  <a:srgbClr val="FFFFFF"/>
                </a:solidFill>
                <a:latin typeface="Playfair Display"/>
                <a:ea typeface="Playfair Display"/>
                <a:cs typeface="Playfair Display"/>
                <a:sym typeface="Playfair Display"/>
              </a:rPr>
              <a:t>configurations which oppose the identity of the male gender (Cohen 182).</a:t>
            </a:r>
            <a:endParaRPr>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a:solidFill>
                  <a:srgbClr val="FFFFFF"/>
                </a:solidFill>
                <a:latin typeface="Playfair Display"/>
                <a:ea typeface="Playfair Display"/>
                <a:cs typeface="Playfair Display"/>
                <a:sym typeface="Playfair Display"/>
              </a:rPr>
              <a:t>Structurally the story turns around the opposition between the male’ characters economic and political assumptions representing males’ embodied attributes and gender ideology (Cohen”Hyding”197)</a:t>
            </a:r>
            <a:endParaRPr>
              <a:solidFill>
                <a:srgbClr val="FFFFFF"/>
              </a:solidFill>
              <a:latin typeface="Playfair Display"/>
              <a:ea typeface="Playfair Display"/>
              <a:cs typeface="Playfair Display"/>
              <a:sym typeface="Playfair Display"/>
            </a:endParaRPr>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Sub-Claim 4</a:t>
            </a:r>
            <a:endParaRPr>
              <a:latin typeface="Playfair Display"/>
              <a:ea typeface="Playfair Display"/>
              <a:cs typeface="Playfair Display"/>
              <a:sym typeface="Playfair Display"/>
            </a:endParaRPr>
          </a:p>
        </p:txBody>
      </p:sp>
      <p:sp>
        <p:nvSpPr>
          <p:cNvPr id="95" name="Google Shape;95;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FFFFFF"/>
              </a:buClr>
              <a:buSzPts val="1600"/>
              <a:buFont typeface="Playfair Display"/>
              <a:buChar char="●"/>
            </a:pPr>
            <a:r>
              <a:rPr lang="en" sz="1600">
                <a:solidFill>
                  <a:srgbClr val="FFFFFF"/>
                </a:solidFill>
                <a:latin typeface="Playfair Display"/>
                <a:ea typeface="Playfair Display"/>
                <a:cs typeface="Playfair Display"/>
                <a:sym typeface="Playfair Display"/>
              </a:rPr>
              <a:t>Cohen </a:t>
            </a:r>
            <a:r>
              <a:rPr lang="en" sz="1600">
                <a:solidFill>
                  <a:srgbClr val="FFFFFF"/>
                </a:solidFill>
                <a:latin typeface="Playfair Display"/>
                <a:ea typeface="Playfair Display"/>
                <a:cs typeface="Playfair Display"/>
                <a:sym typeface="Playfair Display"/>
              </a:rPr>
              <a:t>states “Instead, the novel comes to affirm the “earnestness” of “both sides” by portraying a larger failure of “character,” that is, a failure of the coherence attributed to this narratological/sociological representation of personhood itself”. (Cohen 192)</a:t>
            </a:r>
            <a:endParaRPr sz="1600">
              <a:solidFill>
                <a:srgbClr val="FFFFFF"/>
              </a:solidFill>
              <a:latin typeface="Playfair Display"/>
              <a:ea typeface="Playfair Display"/>
              <a:cs typeface="Playfair Display"/>
              <a:sym typeface="Playfair Display"/>
            </a:endParaRPr>
          </a:p>
          <a:p>
            <a:pPr indent="-330200" lvl="0" marL="457200" rtl="0" algn="l">
              <a:spcBef>
                <a:spcPts val="0"/>
              </a:spcBef>
              <a:spcAft>
                <a:spcPts val="0"/>
              </a:spcAft>
              <a:buClr>
                <a:srgbClr val="FFFFFF"/>
              </a:buClr>
              <a:buSzPts val="1600"/>
              <a:buFont typeface="Playfair Display"/>
              <a:buChar char="●"/>
            </a:pPr>
            <a:r>
              <a:rPr lang="en" sz="1600">
                <a:solidFill>
                  <a:srgbClr val="FFFFFF"/>
                </a:solidFill>
                <a:latin typeface="Playfair Display"/>
                <a:ea typeface="Playfair Display"/>
                <a:cs typeface="Playfair Display"/>
                <a:sym typeface="Playfair Display"/>
              </a:rPr>
              <a:t>“Between these two, I now felt I had to choose. My two natures had memory in common, but all other faculties were most unequally shared between them”. (Stevenson 84)</a:t>
            </a:r>
            <a:endParaRPr sz="1600">
              <a:solidFill>
                <a:srgbClr val="FFFFFF"/>
              </a:solidFill>
              <a:latin typeface="Playfair Display"/>
              <a:ea typeface="Playfair Display"/>
              <a:cs typeface="Playfair Display"/>
              <a:sym typeface="Playfair Display"/>
            </a:endParaRPr>
          </a:p>
          <a:p>
            <a:pPr indent="-330200" lvl="0" marL="457200" rtl="0" algn="l">
              <a:spcBef>
                <a:spcPts val="0"/>
              </a:spcBef>
              <a:spcAft>
                <a:spcPts val="0"/>
              </a:spcAft>
              <a:buClr>
                <a:srgbClr val="FFFFFF"/>
              </a:buClr>
              <a:buSzPts val="1600"/>
              <a:buFont typeface="Playfair Display"/>
              <a:buChar char="●"/>
            </a:pPr>
            <a:r>
              <a:rPr lang="en" sz="1600">
                <a:solidFill>
                  <a:srgbClr val="FFFFFF"/>
                </a:solidFill>
                <a:latin typeface="Playfair Display"/>
                <a:ea typeface="Playfair Display"/>
                <a:cs typeface="Playfair Display"/>
                <a:sym typeface="Playfair Display"/>
              </a:rPr>
              <a:t>The sincereness of “both sides” meaning Jekyll and Hyde, weren’t true to themselves, it was a failure in character due to them being unfaithful to their logical and social representations. In the primary source quote, it is implied that Jekyll “believes” that Mr. Hyde and him are two different persons, but this is not true because Jekyll is as much of Hyde as Hyde is Jekyll.</a:t>
            </a:r>
            <a:endParaRPr sz="1600">
              <a:solidFill>
                <a:srgbClr val="FFFFFF"/>
              </a:solidFill>
              <a:latin typeface="Playfair Display"/>
              <a:ea typeface="Playfair Display"/>
              <a:cs typeface="Playfair Display"/>
              <a:sym typeface="Playfair Display"/>
            </a:endParaRPr>
          </a:p>
        </p:txBody>
      </p:sp>
    </p:spTree>
  </p:cSld>
  <p:clrMapOvr>
    <a:masterClrMapping/>
  </p:clrMapOvr>
  <mc:AlternateContent>
    <mc:Choice Requires="p14">
      <p:transition spd="slow" p14:dur="1000">
        <p:pus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8735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latin typeface="Playfair Display"/>
                <a:ea typeface="Playfair Display"/>
                <a:cs typeface="Playfair Display"/>
                <a:sym typeface="Playfair Display"/>
              </a:rPr>
              <a:t>Opinions</a:t>
            </a:r>
            <a:r>
              <a:rPr lang="en"/>
              <a:t> </a:t>
            </a:r>
            <a:endParaRPr/>
          </a:p>
        </p:txBody>
      </p:sp>
      <p:sp>
        <p:nvSpPr>
          <p:cNvPr id="101" name="Google Shape;101;p20"/>
          <p:cNvSpPr txBox="1"/>
          <p:nvPr>
            <p:ph idx="1" type="body"/>
          </p:nvPr>
        </p:nvSpPr>
        <p:spPr>
          <a:xfrm>
            <a:off x="311700" y="668350"/>
            <a:ext cx="8283900" cy="38223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Font typeface="Playfair Display"/>
              <a:buChar char="●"/>
            </a:pPr>
            <a:r>
              <a:rPr lang="en" sz="1400">
                <a:solidFill>
                  <a:srgbClr val="FFFFFF"/>
                </a:solidFill>
                <a:latin typeface="Playfair Display"/>
                <a:ea typeface="Playfair Display"/>
                <a:cs typeface="Playfair Display"/>
                <a:sym typeface="Playfair Display"/>
              </a:rPr>
              <a:t>(</a:t>
            </a:r>
            <a:r>
              <a:rPr lang="en" sz="1400">
                <a:solidFill>
                  <a:srgbClr val="FFFFFF"/>
                </a:solidFill>
                <a:latin typeface="Playfair Display"/>
                <a:ea typeface="Playfair Display"/>
                <a:cs typeface="Playfair Display"/>
                <a:sym typeface="Playfair Display"/>
              </a:rPr>
              <a:t>Estefani</a:t>
            </a:r>
            <a:r>
              <a:rPr lang="en" sz="1400">
                <a:solidFill>
                  <a:srgbClr val="FFFFFF"/>
                </a:solidFill>
                <a:latin typeface="Playfair Display"/>
                <a:ea typeface="Playfair Display"/>
                <a:cs typeface="Playfair Display"/>
                <a:sym typeface="Playfair Display"/>
              </a:rPr>
              <a:t>) </a:t>
            </a:r>
            <a:r>
              <a:rPr lang="en" sz="1400">
                <a:solidFill>
                  <a:srgbClr val="FFFFFF"/>
                </a:solidFill>
                <a:latin typeface="Playfair Display"/>
                <a:ea typeface="Playfair Display"/>
                <a:cs typeface="Playfair Display"/>
                <a:sym typeface="Playfair Display"/>
              </a:rPr>
              <a:t>Even though the story is fiction, I understand the whole aspect of the “dual personality” Cohen is trying to explain. He gives many components of the story and also of  the Victorian era, that makes you perceive the era as if you were there. As Cohen states that the novel is ubiquitous, because it’s everywhere and very </a:t>
            </a:r>
            <a:r>
              <a:rPr lang="en" sz="1400">
                <a:solidFill>
                  <a:srgbClr val="FFFFFF"/>
                </a:solidFill>
                <a:latin typeface="Playfair Display"/>
                <a:ea typeface="Playfair Display"/>
                <a:cs typeface="Playfair Display"/>
                <a:sym typeface="Playfair Display"/>
              </a:rPr>
              <a:t>relatable. Cohen states, “Stevenson’s story is ubiquitous both in its fictional forms and it has helped to make sense of the representational problems engendered by “non-fictional” male subjects”. (Cohen 196)</a:t>
            </a:r>
            <a:endParaRPr sz="1400">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sz="1400">
                <a:solidFill>
                  <a:srgbClr val="FFFFFF"/>
                </a:solidFill>
                <a:latin typeface="Playfair Display"/>
                <a:ea typeface="Playfair Display"/>
                <a:cs typeface="Playfair Display"/>
                <a:sym typeface="Playfair Display"/>
              </a:rPr>
              <a:t>(Joshua) </a:t>
            </a:r>
            <a:r>
              <a:rPr lang="en" sz="1400">
                <a:solidFill>
                  <a:srgbClr val="FFFFFF"/>
                </a:solidFill>
                <a:latin typeface="Playfair Display"/>
                <a:ea typeface="Playfair Display"/>
                <a:cs typeface="Playfair Display"/>
                <a:sym typeface="Playfair Display"/>
              </a:rPr>
              <a:t> Cohen’s </a:t>
            </a:r>
            <a:r>
              <a:rPr lang="en" sz="1400">
                <a:solidFill>
                  <a:srgbClr val="FFFFFF"/>
                </a:solidFill>
                <a:latin typeface="Playfair Display"/>
                <a:ea typeface="Playfair Display"/>
                <a:cs typeface="Playfair Display"/>
                <a:sym typeface="Playfair Display"/>
              </a:rPr>
              <a:t>arguments</a:t>
            </a:r>
            <a:r>
              <a:rPr lang="en" sz="1400">
                <a:solidFill>
                  <a:srgbClr val="FFFFFF"/>
                </a:solidFill>
                <a:latin typeface="Playfair Display"/>
                <a:ea typeface="Playfair Display"/>
                <a:cs typeface="Playfair Display"/>
                <a:sym typeface="Playfair Display"/>
              </a:rPr>
              <a:t> present an in depth description of the masculine ideology in the Victorian Era. Throughout his article Cohen emphasizes the duality of man being attributed to </a:t>
            </a:r>
            <a:r>
              <a:rPr lang="en" sz="1400">
                <a:solidFill>
                  <a:srgbClr val="FFFFFF"/>
                </a:solidFill>
                <a:latin typeface="Playfair Display"/>
                <a:ea typeface="Playfair Display"/>
                <a:cs typeface="Playfair Display"/>
                <a:sym typeface="Playfair Display"/>
              </a:rPr>
              <a:t>privilege</a:t>
            </a:r>
            <a:r>
              <a:rPr lang="en" sz="1400">
                <a:solidFill>
                  <a:srgbClr val="FFFFFF"/>
                </a:solidFill>
                <a:latin typeface="Playfair Display"/>
                <a:ea typeface="Playfair Display"/>
                <a:cs typeface="Playfair Display"/>
                <a:sym typeface="Playfair Display"/>
              </a:rPr>
              <a:t> and the lack thereof. As it pertains to </a:t>
            </a:r>
            <a:r>
              <a:rPr i="1" lang="en" sz="1400">
                <a:solidFill>
                  <a:srgbClr val="FFFFFF"/>
                </a:solidFill>
                <a:latin typeface="Playfair Display"/>
                <a:ea typeface="Playfair Display"/>
                <a:cs typeface="Playfair Display"/>
                <a:sym typeface="Playfair Display"/>
              </a:rPr>
              <a:t>The Strange Case of Dr. Jekyll and Mr. Hyde,</a:t>
            </a:r>
            <a:r>
              <a:rPr lang="en" sz="1400">
                <a:solidFill>
                  <a:srgbClr val="FFFFFF"/>
                </a:solidFill>
                <a:latin typeface="Playfair Display"/>
                <a:ea typeface="Playfair Display"/>
                <a:cs typeface="Playfair Display"/>
                <a:sym typeface="Playfair Display"/>
              </a:rPr>
              <a:t> the story represents in part, the societal division between classes. This is evident in Dr. Jekyll’s propriety and the </a:t>
            </a:r>
            <a:r>
              <a:rPr lang="en" sz="1400">
                <a:solidFill>
                  <a:srgbClr val="FFFFFF"/>
                </a:solidFill>
                <a:latin typeface="Playfair Display"/>
                <a:ea typeface="Playfair Display"/>
                <a:cs typeface="Playfair Display"/>
                <a:sym typeface="Playfair Display"/>
              </a:rPr>
              <a:t>vilification</a:t>
            </a:r>
            <a:r>
              <a:rPr lang="en" sz="1400">
                <a:solidFill>
                  <a:srgbClr val="FFFFFF"/>
                </a:solidFill>
                <a:latin typeface="Playfair Display"/>
                <a:ea typeface="Playfair Display"/>
                <a:cs typeface="Playfair Display"/>
                <a:sym typeface="Playfair Display"/>
              </a:rPr>
              <a:t> of Mr. Hyde.</a:t>
            </a:r>
            <a:endParaRPr sz="1400">
              <a:solidFill>
                <a:srgbClr val="FFFFFF"/>
              </a:solidFill>
              <a:latin typeface="Playfair Display"/>
              <a:ea typeface="Playfair Display"/>
              <a:cs typeface="Playfair Display"/>
              <a:sym typeface="Playfair Display"/>
            </a:endParaRPr>
          </a:p>
          <a:p>
            <a:pPr indent="-317500" lvl="0" marL="457200" rtl="0" algn="l">
              <a:spcBef>
                <a:spcPts val="0"/>
              </a:spcBef>
              <a:spcAft>
                <a:spcPts val="0"/>
              </a:spcAft>
              <a:buClr>
                <a:srgbClr val="FFFFFF"/>
              </a:buClr>
              <a:buSzPts val="1400"/>
              <a:buFont typeface="Playfair Display"/>
              <a:buChar char="●"/>
            </a:pPr>
            <a:r>
              <a:rPr lang="en" sz="1400">
                <a:solidFill>
                  <a:srgbClr val="FFFFFF"/>
                </a:solidFill>
                <a:latin typeface="Playfair Display"/>
                <a:ea typeface="Playfair Display"/>
                <a:cs typeface="Playfair Display"/>
                <a:sym typeface="Playfair Display"/>
              </a:rPr>
              <a:t>(Shaquire) I believe understanding this will direct the attention of leaders to tenacious focus available in its characters of male genders to show fear of failures of masculinity as a coherent subject position. I consider this novel to achieve the possessive individualism for English masculinity. </a:t>
            </a:r>
            <a:endParaRPr sz="1400">
              <a:solidFill>
                <a:srgbClr val="FFFFFF"/>
              </a:solidFill>
              <a:latin typeface="Playfair Display"/>
              <a:ea typeface="Playfair Display"/>
              <a:cs typeface="Playfair Display"/>
              <a:sym typeface="Playfair Display"/>
            </a:endParaRPr>
          </a:p>
        </p:txBody>
      </p:sp>
    </p:spTree>
  </p:cSld>
  <p:clrMapOvr>
    <a:masterClrMapping/>
  </p:clrMapOvr>
  <mc:AlternateContent>
    <mc:Choice Requires="p14">
      <p:transition spd="slow" p14:dur="1000">
        <p14:gallery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Playfair Display"/>
                <a:ea typeface="Playfair Display"/>
                <a:cs typeface="Playfair Display"/>
                <a:sym typeface="Playfair Display"/>
              </a:rPr>
              <a:t>Work Cited </a:t>
            </a:r>
            <a:endParaRPr>
              <a:latin typeface="Playfair Display"/>
              <a:ea typeface="Playfair Display"/>
              <a:cs typeface="Playfair Display"/>
              <a:sym typeface="Playfair Display"/>
            </a:endParaRPr>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355600" rtl="0" algn="l">
              <a:spcBef>
                <a:spcPts val="1200"/>
              </a:spcBef>
              <a:spcAft>
                <a:spcPts val="0"/>
              </a:spcAft>
              <a:buNone/>
            </a:pPr>
            <a:r>
              <a:rPr lang="en" sz="1500">
                <a:solidFill>
                  <a:srgbClr val="FFFFFF"/>
                </a:solidFill>
              </a:rPr>
              <a:t>Cohen, Ed. “Hyding the Subject?: The Antinomies of Masculinity in the Strange Case of Dr. Jekyll and Mr. Hyde.” </a:t>
            </a:r>
            <a:r>
              <a:rPr i="1" lang="en" sz="1500">
                <a:solidFill>
                  <a:srgbClr val="FFFFFF"/>
                </a:solidFill>
              </a:rPr>
              <a:t>JSTOR</a:t>
            </a:r>
            <a:r>
              <a:rPr lang="en" sz="1500">
                <a:solidFill>
                  <a:srgbClr val="FFFFFF"/>
                </a:solidFill>
              </a:rPr>
              <a:t>, 2004, www.jstor.org/stable/30038535. </a:t>
            </a:r>
            <a:endParaRPr sz="1500">
              <a:solidFill>
                <a:srgbClr val="FFFFFF"/>
              </a:solidFill>
            </a:endParaRPr>
          </a:p>
          <a:p>
            <a:pPr indent="0" lvl="0" marL="0" rtl="0" algn="l">
              <a:spcBef>
                <a:spcPts val="1200"/>
              </a:spcBef>
              <a:spcAft>
                <a:spcPts val="1600"/>
              </a:spcAft>
              <a:buNone/>
            </a:pPr>
            <a:r>
              <a:t/>
            </a:r>
            <a:endParaRPr sz="1500">
              <a:solidFill>
                <a:srgbClr val="FFFFFF"/>
              </a:solidFill>
            </a:endParaRPr>
          </a:p>
        </p:txBody>
      </p:sp>
      <p:pic>
        <p:nvPicPr>
          <p:cNvPr id="108" name="Google Shape;108;p21"/>
          <p:cNvPicPr preferRelativeResize="0"/>
          <p:nvPr/>
        </p:nvPicPr>
        <p:blipFill>
          <a:blip r:embed="rId3">
            <a:alphaModFix/>
          </a:blip>
          <a:stretch>
            <a:fillRect/>
          </a:stretch>
        </p:blipFill>
        <p:spPr>
          <a:xfrm>
            <a:off x="6558713" y="2276338"/>
            <a:ext cx="2143125" cy="2143125"/>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mph" presetID="8" presetSubtype="0">
                                  <p:stCondLst>
                                    <p:cond delay="0"/>
                                  </p:stCondLst>
                                  <p:childTnLst>
                                    <p:animRot by="-21600000">
                                      <p:cBhvr>
                                        <p:cTn dur="1000" fill="hold"/>
                                        <p:tgtEl>
                                          <p:spTgt spid="108"/>
                                        </p:tgtEl>
                                        <p:attrNameLst>
                                          <p:attrName>r</p:attrName>
                                        </p:attrNameLst>
                                      </p:cBhvr>
                                    </p:animRo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